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DEC32-87DA-434A-9A1D-EED3F4A19EAB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1AC0A-3011-4280-A4EF-7F23951FF0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2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chemeClr val="accent2"/>
              </a:buClr>
              <a:buNone/>
            </a:pPr>
            <a:endParaRPr 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6A6717-B409-459D-B74F-A7BCA99C305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49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B5910-B140-0478-0815-BDB3127E5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B8ABC-56B9-8373-55D1-C60B32DFA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19A9B-F0B4-9EC0-C2C4-AF2C430BC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72EBE-2D55-E4D0-604D-CABED4CCE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D9A8A-55FD-0B26-3620-A6169281B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3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BD698-1D98-3D86-821F-058E76D9F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16C57D-8E55-C023-A17A-EA00304667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D618E-773B-137C-D869-DF56A3E36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6A7FF-E564-1CB5-2316-F3E3AFB9C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F358B-D07A-95C9-88D4-EE80F32F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14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EE52FE-54AB-1914-E061-0294D161B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836D1-7EE9-DC81-A574-4FA735A80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196-93BD-53C1-26CE-A1A47A223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E37A6-D9E9-1043-A32E-250E1402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91E76-ED98-68AD-BA53-0A9922739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13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Lower Logo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9939" y="1646238"/>
            <a:ext cx="10663860" cy="4351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1200"/>
              </a:spcBef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939" y="314266"/>
            <a:ext cx="10663860" cy="48418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cap="all" spc="5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649D6-89D2-178C-2E01-F3CA46FB4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97" y="6144751"/>
            <a:ext cx="2542144" cy="4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78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9A1F6-615F-F21A-D3B6-D286593CD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B7A3A-5196-6ABB-CDF5-F61EE9E40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DCC64-2542-B6F2-3D74-2C0EDA138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45A5B-7E35-3C06-B888-529226769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A58EC-516B-3219-67A1-058502F10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64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3D711-7B54-F8F4-1040-78C213227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896B2-AD69-4B69-E63B-5E16133E4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A67B2-79A4-B0A4-1E01-D41C33A1A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A0FEF6-3EDC-427D-2DD9-20746032E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B2358-7BA4-7FC1-9E5A-EC19781E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4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F4AD6-6EDB-6B3C-5793-3FA5A77D1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6FE76-A2C1-6F8F-C6F9-35EF863D1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3C568-D6D7-AA2F-18F5-84E65C2B21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4C634-252F-1ACC-45AE-1673C5F8A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F05CD-2F1D-0064-198A-6DCAC0394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69054-5536-D74D-9466-C8D5C5597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8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DF516-4C96-1952-EB08-67C75A9F1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96D113-B036-910B-BF50-CAB079B9F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F3DF60-75E7-FC58-8E53-595543846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A17414-56CF-506C-5DC6-4BB76033D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624D53-B7BC-AD60-2AA9-BDE1A3BB48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944C55-1D0F-7CBA-98E0-56470E170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9A66E4-67AB-BF53-56E1-FA4C7714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EECA6F-021C-6182-3711-22558B776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14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DA52-70EC-1C51-E0A2-E18090F04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EA1908-8822-6788-A1DE-A815D574A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A9CA7B-C148-B552-7926-A5B91FAA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0CABAD-1F71-19EC-37A5-B3283BE79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248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1EB8F2-730E-FD90-0B14-0E690ACE9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BBE12D-6410-4F46-93D9-5CDCA4CFE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A96AD-531B-E91F-18BE-84637312D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60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C4457-329D-4573-1C99-564ABB68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531FD-FE92-3EA5-BAAD-9211850A8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D4AD9-593E-CF56-EB71-0E91F16D3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597454-C590-F505-17E0-3418DFEF1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7F012-B0FD-E55C-C9EB-F6CABE200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8124D-7E2E-1A1A-906A-C7A0A5F70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73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8A99A-7258-CF09-55B4-AD0585035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DEFF82-599C-9BE1-FD0F-E7E36131AB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F4F16A-4B49-A8CF-910C-483DD2945E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A92CA4-D0EC-ED90-F7B0-E635F3D29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36FB16-E179-CAA9-C959-4A4F89379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E32A0-EC10-8CE1-05D6-D1DF934CE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434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A6D00C-2EE7-BBE8-A42D-440BE8DB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FDCBF-BD67-18C1-2B60-548E6FACD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0C50E-86B8-9015-FE81-61B54CC78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B4E6B8-25EE-4C3A-A077-3DC12A9AB53D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B1B8A-8B77-BAB2-CCCC-976B7F5F9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FFC07-56F0-A4D4-080F-AE88C67410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F4C163-B52E-4121-971E-A06EBB56A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3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qr code with a black and white background&#10;&#10;AI-generated content may be incorrect.">
            <a:extLst>
              <a:ext uri="{FF2B5EF4-FFF2-40B4-BE49-F238E27FC236}">
                <a16:creationId xmlns:a16="http://schemas.microsoft.com/office/drawing/2014/main" id="{9AE28DC2-5BB9-8B39-0CCE-533872072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98" y="2902871"/>
            <a:ext cx="2198451" cy="21984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EC710B-2E6D-3236-B416-86D3F67AD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657" y="192747"/>
            <a:ext cx="8685731" cy="3963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July Wellbeing Tip – Summer Safety – Top 5 Tips</a:t>
            </a:r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F23E1559-E75E-29C0-D094-7E4F0E06E577}"/>
              </a:ext>
            </a:extLst>
          </p:cNvPr>
          <p:cNvSpPr/>
          <p:nvPr/>
        </p:nvSpPr>
        <p:spPr>
          <a:xfrm>
            <a:off x="8905662" y="2653981"/>
            <a:ext cx="2752927" cy="2696232"/>
          </a:xfrm>
          <a:prstGeom prst="fram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83856E-F85A-48EB-1833-905C109CF32E}"/>
              </a:ext>
            </a:extLst>
          </p:cNvPr>
          <p:cNvSpPr txBox="1"/>
          <p:nvPr/>
        </p:nvSpPr>
        <p:spPr>
          <a:xfrm>
            <a:off x="8297130" y="1234074"/>
            <a:ext cx="3969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Register for “Safe Fun Under the Sun: Summer Safety 101”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5414EB-D95E-245E-58F1-3766C45A6664}"/>
              </a:ext>
            </a:extLst>
          </p:cNvPr>
          <p:cNvSpPr txBox="1"/>
          <p:nvPr/>
        </p:nvSpPr>
        <p:spPr>
          <a:xfrm>
            <a:off x="9051574" y="1944761"/>
            <a:ext cx="2461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</a:rPr>
              <a:t>Thursday, July 30</a:t>
            </a:r>
          </a:p>
          <a:p>
            <a:pPr algn="ctr"/>
            <a:r>
              <a:rPr lang="en-US" sz="1600" b="1" dirty="0">
                <a:solidFill>
                  <a:schemeClr val="accent2"/>
                </a:solidFill>
              </a:rPr>
              <a:t>Noon – 12:45 p.m.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EE0EF-EEC0-2236-3CF9-98841735F9EF}"/>
              </a:ext>
            </a:extLst>
          </p:cNvPr>
          <p:cNvSpPr txBox="1"/>
          <p:nvPr/>
        </p:nvSpPr>
        <p:spPr>
          <a:xfrm>
            <a:off x="701657" y="717858"/>
            <a:ext cx="7438296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ctr">
              <a:buFont typeface="+mj-lt"/>
              <a:buAutoNum type="arabicPeriod"/>
            </a:pP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Hydrate consistently and cool your body</a:t>
            </a:r>
          </a:p>
          <a:p>
            <a:pPr marL="341313" lvl="1" font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Drink water throughout the day, even if you don’t feel thirsty. Limit caffeine and alcohol, which can lead to dehydration. </a:t>
            </a:r>
          </a:p>
          <a:p>
            <a:pPr marL="341313"/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ctr">
              <a:buFont typeface="+mj-lt"/>
              <a:buAutoNum type="arabicPeriod" startAt="2"/>
            </a:pP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your space cool</a:t>
            </a:r>
          </a:p>
          <a:p>
            <a:pPr marL="341313" fontAlgn="ctr">
              <a:tabLst>
                <a:tab pos="341313" algn="l"/>
              </a:tabLst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Close the blinds on hot days to block sunlight. Open windows in the early morning or evening to let in cooler air. Use fans to circulate air—placing a bowl of ice or a damp towel in front can enhance the cooling effect.</a:t>
            </a: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342900" indent="-342900" fontAlgn="ctr">
              <a:buFont typeface="+mj-lt"/>
              <a:buAutoNum type="arabicPeriod" startAt="3"/>
            </a:pP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ahead and dress smart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313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Schedule strenuous activities for cooler times of day and take breaks in shaded areas. Wear loose, lightweight, light-colored clothing made from breathable fabrics, and protect your skin with sunscreen and sun-safe accessories like hats or sunglasses.</a:t>
            </a:r>
          </a:p>
          <a:p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ctr">
              <a:buFont typeface="+mj-lt"/>
              <a:buAutoNum type="arabicPeriod" startAt="4"/>
            </a:pP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the signs of heat exhaustion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313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Watch for heavy sweating, dizziness, nausea, headache, or confusion. Cooling down early can help prevent more serious illness. If symptoms occur, move to a cooler, shaded area, hydrate, and rest—seek medical help if symptoms worsen or don’t improve. </a:t>
            </a:r>
          </a:p>
          <a:p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ctr">
              <a:buFont typeface="+mj-lt"/>
              <a:buAutoNum type="arabicPeriod" startAt="5"/>
            </a:pP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 Excellus BCBS be a Resource for You!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313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We offers tools such as Member Care Management,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Wellframe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Find a Doctor, Blue365 and more to support your wellbeing and behavioral health needs. Log in to your member account to explore your benefits.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132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7502</TotalTime>
  <Words>267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July Wellbeing Tip – Summer Safety – Top 5 Tips</vt:lpstr>
    </vt:vector>
  </TitlesOfParts>
  <Company>Excellus BCBS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Katherine Barry</dc:creator>
  <cp:lastModifiedBy>Katherine Barry</cp:lastModifiedBy>
  <cp:revision>28</cp:revision>
  <dcterms:created xsi:type="dcterms:W3CDTF">2025-08-28T19:13:46Z</dcterms:created>
  <dcterms:modified xsi:type="dcterms:W3CDTF">2026-06-09T18:36:51Z</dcterms:modified>
</cp:coreProperties>
</file>