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8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9" d="100"/>
          <a:sy n="79" d="100"/>
        </p:scale>
        <p:origin x="77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0DEC32-87DA-434A-9A1D-EED3F4A19EAB}" type="datetimeFigureOut">
              <a:rPr lang="en-US" smtClean="0"/>
              <a:t>8/7/2026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A1AC0A-3011-4280-A4EF-7F23951FF02C}" type="slidenum">
              <a:rPr lang="en-US" smtClean="0"/>
              <a:t>‹#›</a:t>
            </a:fld>
            <a:endParaRPr lang="en-US"/>
          </a:p>
        </p:txBody>
      </p:sp>
    </p:spTree>
    <p:extLst>
      <p:ext uri="{BB962C8B-B14F-4D97-AF65-F5344CB8AC3E}">
        <p14:creationId xmlns:p14="http://schemas.microsoft.com/office/powerpoint/2010/main" val="3287525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accent2"/>
              </a:buClr>
              <a:buNone/>
            </a:pPr>
            <a:endParaRPr lang="en-US" sz="2000" b="1" dirty="0">
              <a:solidFill>
                <a:schemeClr val="accent1"/>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6717-B409-459D-B74F-A7BCA99C30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6499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B5910-B140-0478-0815-BDB3127E53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9AB8ABC-56B9-8373-55D1-C60B32DFAF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D19A9B-F0B4-9EC0-C2C4-AF2C430BCC78}"/>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5" name="Footer Placeholder 4">
            <a:extLst>
              <a:ext uri="{FF2B5EF4-FFF2-40B4-BE49-F238E27FC236}">
                <a16:creationId xmlns:a16="http://schemas.microsoft.com/office/drawing/2014/main" id="{1ED72EBE-2D55-E4D0-604D-CABED4CCE3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AD9A8A-55FD-0B26-3620-A6169281B721}"/>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150732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BD698-1D98-3D86-821F-058E76D9FB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16C57D-8E55-C023-A17A-EA00304667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6D618E-773B-137C-D869-DF56A3E36464}"/>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5" name="Footer Placeholder 4">
            <a:extLst>
              <a:ext uri="{FF2B5EF4-FFF2-40B4-BE49-F238E27FC236}">
                <a16:creationId xmlns:a16="http://schemas.microsoft.com/office/drawing/2014/main" id="{8E66A7FF-E564-1CB5-2316-F3E3AFB9C5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8F358B-D07A-95C9-88D4-EE80F32FB72C}"/>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018514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EE52FE-54AB-1914-E061-0294D161B47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7836D1-7EE9-DC81-A574-4FA735A800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7CE196-93BD-53C1-26CE-A1A47A223D41}"/>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5" name="Footer Placeholder 4">
            <a:extLst>
              <a:ext uri="{FF2B5EF4-FFF2-40B4-BE49-F238E27FC236}">
                <a16:creationId xmlns:a16="http://schemas.microsoft.com/office/drawing/2014/main" id="{583E37A6-D9E9-1043-A32E-250E140245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891E76-ED98-68AD-BA53-0A99227396D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972713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 Lower Logo Ta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689939" y="1646238"/>
            <a:ext cx="10663860" cy="4351338"/>
          </a:xfrm>
          <a:prstGeom prst="rect">
            <a:avLst/>
          </a:prstGeom>
        </p:spPr>
        <p:txBody>
          <a:bodyPr>
            <a:normAutofit/>
          </a:bodyPr>
          <a:lstStyle>
            <a:lvl1pPr>
              <a:lnSpc>
                <a:spcPct val="110000"/>
              </a:lnSpc>
              <a:spcBef>
                <a:spcPts val="1200"/>
              </a:spcBef>
              <a:defRPr sz="1500">
                <a:solidFill>
                  <a:schemeClr val="tx1">
                    <a:lumMod val="75000"/>
                    <a:lumOff val="25000"/>
                  </a:schemeClr>
                </a:solidFill>
              </a:defRPr>
            </a:lvl1pPr>
            <a:lvl2pPr>
              <a:defRPr sz="1500">
                <a:solidFill>
                  <a:schemeClr val="tx1">
                    <a:lumMod val="75000"/>
                    <a:lumOff val="25000"/>
                  </a:schemeClr>
                </a:solidFill>
              </a:defRPr>
            </a:lvl2pPr>
            <a:lvl3pPr>
              <a:defRPr sz="1500">
                <a:solidFill>
                  <a:schemeClr val="tx1">
                    <a:lumMod val="75000"/>
                    <a:lumOff val="25000"/>
                  </a:schemeClr>
                </a:solidFill>
              </a:defRPr>
            </a:lvl3pPr>
            <a:lvl4pPr>
              <a:defRPr sz="1500">
                <a:solidFill>
                  <a:schemeClr val="tx1">
                    <a:lumMod val="75000"/>
                    <a:lumOff val="25000"/>
                  </a:schemeClr>
                </a:solidFill>
              </a:defRPr>
            </a:lvl4pPr>
            <a:lvl5pPr>
              <a:defRPr sz="15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dirty="0"/>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689939" y="314266"/>
            <a:ext cx="10663860" cy="484188"/>
          </a:xfrm>
          <a:prstGeom prst="rect">
            <a:avLst/>
          </a:prstGeom>
        </p:spPr>
        <p:txBody>
          <a:bodyPr anchor="b">
            <a:normAutofit/>
          </a:bodyPr>
          <a:lstStyle>
            <a:lvl1pPr>
              <a:defRPr sz="1500" cap="all" spc="500" baseline="0">
                <a:solidFill>
                  <a:schemeClr val="tx1">
                    <a:lumMod val="60000"/>
                    <a:lumOff val="40000"/>
                  </a:schemeClr>
                </a:solidFill>
              </a:defRPr>
            </a:lvl1pPr>
          </a:lstStyle>
          <a:p>
            <a:pPr lvl="0"/>
            <a:r>
              <a:rPr lang="en-US"/>
              <a:t>Click to edit text styles</a:t>
            </a:r>
          </a:p>
        </p:txBody>
      </p:sp>
      <p:pic>
        <p:nvPicPr>
          <p:cNvPr id="7" name="Picture 6">
            <a:extLst>
              <a:ext uri="{FF2B5EF4-FFF2-40B4-BE49-F238E27FC236}">
                <a16:creationId xmlns:a16="http://schemas.microsoft.com/office/drawing/2014/main" id="{6C5649D6-89D2-178C-2E01-F3CA46FB45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66997" y="6144751"/>
            <a:ext cx="2542144" cy="476715"/>
          </a:xfrm>
          <a:prstGeom prst="rect">
            <a:avLst/>
          </a:prstGeom>
        </p:spPr>
      </p:pic>
    </p:spTree>
    <p:extLst>
      <p:ext uri="{BB962C8B-B14F-4D97-AF65-F5344CB8AC3E}">
        <p14:creationId xmlns:p14="http://schemas.microsoft.com/office/powerpoint/2010/main" val="3331078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9A1F6-615F-F21A-D3B6-D286593CD9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0B7A3A-5196-6ABB-CDF5-F61EE9E405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ADCC64-2542-B6F2-3D74-2C0EDA138B5B}"/>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5" name="Footer Placeholder 4">
            <a:extLst>
              <a:ext uri="{FF2B5EF4-FFF2-40B4-BE49-F238E27FC236}">
                <a16:creationId xmlns:a16="http://schemas.microsoft.com/office/drawing/2014/main" id="{79145A5B-7E35-3C06-B888-5292267698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CA58EC-516B-3219-67A1-058502F107E3}"/>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1429641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3D711-7B54-F8F4-1040-78C213227E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A896B2-AD69-4B69-E63B-5E16133E4AF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5A67B2-79A4-B0A4-1E01-D41C33A1A3DA}"/>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5" name="Footer Placeholder 4">
            <a:extLst>
              <a:ext uri="{FF2B5EF4-FFF2-40B4-BE49-F238E27FC236}">
                <a16:creationId xmlns:a16="http://schemas.microsoft.com/office/drawing/2014/main" id="{2DA0FEF6-3EDC-427D-2DD9-20746032EF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CB2358-7BA4-7FC1-9E5A-EC19781EA6A9}"/>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54649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F4AD6-6EDB-6B3C-5793-3FA5A77D1F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26FE76-A2C1-6F8F-C6F9-35EF863D19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C3C568-D6D7-AA2F-18F5-84E65C2B21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C4C634-252F-1ACC-45AE-1673C5F8A477}"/>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6" name="Footer Placeholder 5">
            <a:extLst>
              <a:ext uri="{FF2B5EF4-FFF2-40B4-BE49-F238E27FC236}">
                <a16:creationId xmlns:a16="http://schemas.microsoft.com/office/drawing/2014/main" id="{9A4F05CD-2F1D-0064-198A-6DCAC0394A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469054-5536-D74D-9466-C8D5C5597834}"/>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51568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DF516-4C96-1952-EB08-67C75A9F1AF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596D113-B036-910B-BF50-CAB079B9F7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F3DF60-75E7-FC58-8E53-595543846A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A17414-56CF-506C-5DC6-4BB76033D9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5624D53-B7BC-AD60-2AA9-BDE1A3BB48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3944C55-1D0F-7CBA-98E0-56470E17018A}"/>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8" name="Footer Placeholder 7">
            <a:extLst>
              <a:ext uri="{FF2B5EF4-FFF2-40B4-BE49-F238E27FC236}">
                <a16:creationId xmlns:a16="http://schemas.microsoft.com/office/drawing/2014/main" id="{7F9A66E4-67AB-BF53-56E1-FA4C77141F4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EECA6F-021C-6182-3711-22558B77644F}"/>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1350814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3DA52-70EC-1C51-E0A2-E18090F0438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EA1908-8822-6788-A1DE-A815D574A0BD}"/>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4" name="Footer Placeholder 3">
            <a:extLst>
              <a:ext uri="{FF2B5EF4-FFF2-40B4-BE49-F238E27FC236}">
                <a16:creationId xmlns:a16="http://schemas.microsoft.com/office/drawing/2014/main" id="{6AA9CA7B-C148-B552-7926-A5B91FAA67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C0CABAD-1F71-19EC-37A5-B3283BE79EC3}"/>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448248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1EB8F2-730E-FD90-0B14-0E690ACE90A4}"/>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3" name="Footer Placeholder 2">
            <a:extLst>
              <a:ext uri="{FF2B5EF4-FFF2-40B4-BE49-F238E27FC236}">
                <a16:creationId xmlns:a16="http://schemas.microsoft.com/office/drawing/2014/main" id="{71BBE12D-6410-4F46-93D9-5CDCA4CFE6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AA96AD-531B-E91F-18BE-84637312DF6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2336460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C4457-329D-4573-1C99-564ABB6850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F7531FD-FE92-3EA5-BAAD-9211850A85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7D4AD9-593E-CF56-EB71-0E91F16D31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597454-C590-F505-17E0-3418DFEF1ACC}"/>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6" name="Footer Placeholder 5">
            <a:extLst>
              <a:ext uri="{FF2B5EF4-FFF2-40B4-BE49-F238E27FC236}">
                <a16:creationId xmlns:a16="http://schemas.microsoft.com/office/drawing/2014/main" id="{EAF7F012-B0FD-E55C-C9EB-F6CABE2006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28124D-7E2E-1A1A-906A-C7A0A5F70E95}"/>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865739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8A99A-7258-CF09-55B4-AD05850356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7DEFF82-599C-9BE1-FD0F-E7E36131AB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2F4F16A-4B49-A8CF-910C-483DD2945E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A92CA4-D0EC-ED90-F7B0-E635F3D293CA}"/>
              </a:ext>
            </a:extLst>
          </p:cNvPr>
          <p:cNvSpPr>
            <a:spLocks noGrp="1"/>
          </p:cNvSpPr>
          <p:nvPr>
            <p:ph type="dt" sz="half" idx="10"/>
          </p:nvPr>
        </p:nvSpPr>
        <p:spPr/>
        <p:txBody>
          <a:bodyPr/>
          <a:lstStyle/>
          <a:p>
            <a:fld id="{D0B4E6B8-25EE-4C3A-A077-3DC12A9AB53D}" type="datetimeFigureOut">
              <a:rPr lang="en-US" smtClean="0"/>
              <a:t>8/7/2026</a:t>
            </a:fld>
            <a:endParaRPr lang="en-US"/>
          </a:p>
        </p:txBody>
      </p:sp>
      <p:sp>
        <p:nvSpPr>
          <p:cNvPr id="6" name="Footer Placeholder 5">
            <a:extLst>
              <a:ext uri="{FF2B5EF4-FFF2-40B4-BE49-F238E27FC236}">
                <a16:creationId xmlns:a16="http://schemas.microsoft.com/office/drawing/2014/main" id="{6036FB16-E179-CAA9-C959-4A4F89379B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1E32A0-EC10-8CE1-05D6-D1DF934CEDA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264434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A6D00C-2EE7-BBE8-A42D-440BE8DB62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CFDCBF-BD67-18C1-2B60-548E6FACDD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60C50E-86B8-9015-FE81-61B54CC786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0B4E6B8-25EE-4C3A-A077-3DC12A9AB53D}" type="datetimeFigureOut">
              <a:rPr lang="en-US" smtClean="0"/>
              <a:t>8/7/2026</a:t>
            </a:fld>
            <a:endParaRPr lang="en-US"/>
          </a:p>
        </p:txBody>
      </p:sp>
      <p:sp>
        <p:nvSpPr>
          <p:cNvPr id="5" name="Footer Placeholder 4">
            <a:extLst>
              <a:ext uri="{FF2B5EF4-FFF2-40B4-BE49-F238E27FC236}">
                <a16:creationId xmlns:a16="http://schemas.microsoft.com/office/drawing/2014/main" id="{307B1B8A-8B77-BAB2-CCCC-976B7F5F9C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33FFC07-56F0-A4D4-080F-AE88C67410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2F4C163-B52E-4121-971E-A06EBB56A697}" type="slidenum">
              <a:rPr lang="en-US" smtClean="0"/>
              <a:t>‹#›</a:t>
            </a:fld>
            <a:endParaRPr lang="en-US"/>
          </a:p>
        </p:txBody>
      </p:sp>
    </p:spTree>
    <p:extLst>
      <p:ext uri="{BB962C8B-B14F-4D97-AF65-F5344CB8AC3E}">
        <p14:creationId xmlns:p14="http://schemas.microsoft.com/office/powerpoint/2010/main" val="4150837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C710B-2E6D-3236-B416-86D3F67AD831}"/>
              </a:ext>
            </a:extLst>
          </p:cNvPr>
          <p:cNvSpPr>
            <a:spLocks noGrp="1"/>
          </p:cNvSpPr>
          <p:nvPr>
            <p:ph type="title"/>
          </p:nvPr>
        </p:nvSpPr>
        <p:spPr>
          <a:xfrm>
            <a:off x="620580" y="197014"/>
            <a:ext cx="9751190" cy="396399"/>
          </a:xfrm>
        </p:spPr>
        <p:txBody>
          <a:bodyPr>
            <a:noAutofit/>
          </a:bodyPr>
          <a:lstStyle/>
          <a:p>
            <a:r>
              <a:rPr lang="en-US" sz="3200" b="1" dirty="0">
                <a:solidFill>
                  <a:schemeClr val="accent2"/>
                </a:solidFill>
                <a:latin typeface="Calibri" panose="020F0502020204030204" pitchFamily="34" charset="0"/>
                <a:ea typeface="Calibri" panose="020F0502020204030204" pitchFamily="34" charset="0"/>
                <a:cs typeface="Calibri" panose="020F0502020204030204" pitchFamily="34" charset="0"/>
              </a:rPr>
              <a:t>September wellbeing tip – digital detox – top five tips</a:t>
            </a:r>
          </a:p>
        </p:txBody>
      </p:sp>
      <p:sp>
        <p:nvSpPr>
          <p:cNvPr id="6" name="Frame 5">
            <a:extLst>
              <a:ext uri="{FF2B5EF4-FFF2-40B4-BE49-F238E27FC236}">
                <a16:creationId xmlns:a16="http://schemas.microsoft.com/office/drawing/2014/main" id="{F23E1559-E75E-29C0-D094-7E4F0E06E577}"/>
              </a:ext>
            </a:extLst>
          </p:cNvPr>
          <p:cNvSpPr/>
          <p:nvPr/>
        </p:nvSpPr>
        <p:spPr>
          <a:xfrm>
            <a:off x="8905662" y="2653981"/>
            <a:ext cx="2752927" cy="2696232"/>
          </a:xfrm>
          <a:prstGeom prst="fram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A83856E-F85A-48EB-1833-905C109CF32E}"/>
              </a:ext>
            </a:extLst>
          </p:cNvPr>
          <p:cNvSpPr txBox="1"/>
          <p:nvPr/>
        </p:nvSpPr>
        <p:spPr>
          <a:xfrm>
            <a:off x="8317153" y="977933"/>
            <a:ext cx="3929940" cy="1200329"/>
          </a:xfrm>
          <a:prstGeom prst="rect">
            <a:avLst/>
          </a:prstGeom>
          <a:noFill/>
        </p:spPr>
        <p:txBody>
          <a:bodyPr wrap="square" rtlCol="0">
            <a:spAutoFit/>
          </a:bodyPr>
          <a:lstStyle/>
          <a:p>
            <a:pPr algn="ctr"/>
            <a:r>
              <a:rPr lang="en-US" b="1" dirty="0">
                <a:solidFill>
                  <a:schemeClr val="accent2"/>
                </a:solidFill>
              </a:rPr>
              <a:t>Register for “The power of unplugging: how a digital detox improves your wellbeing”</a:t>
            </a:r>
            <a:br>
              <a:rPr lang="en-US" b="1" dirty="0">
                <a:solidFill>
                  <a:schemeClr val="accent2"/>
                </a:solidFill>
              </a:rPr>
            </a:br>
            <a:endParaRPr lang="en-US" b="1" dirty="0">
              <a:solidFill>
                <a:schemeClr val="accent2"/>
              </a:solidFill>
            </a:endParaRPr>
          </a:p>
        </p:txBody>
      </p:sp>
      <p:sp>
        <p:nvSpPr>
          <p:cNvPr id="7" name="TextBox 6">
            <a:extLst>
              <a:ext uri="{FF2B5EF4-FFF2-40B4-BE49-F238E27FC236}">
                <a16:creationId xmlns:a16="http://schemas.microsoft.com/office/drawing/2014/main" id="{AA5414EB-D95E-245E-58F1-3766C45A6664}"/>
              </a:ext>
            </a:extLst>
          </p:cNvPr>
          <p:cNvSpPr txBox="1"/>
          <p:nvPr/>
        </p:nvSpPr>
        <p:spPr>
          <a:xfrm>
            <a:off x="8912777" y="1978007"/>
            <a:ext cx="2752927" cy="584775"/>
          </a:xfrm>
          <a:prstGeom prst="rect">
            <a:avLst/>
          </a:prstGeom>
          <a:noFill/>
        </p:spPr>
        <p:txBody>
          <a:bodyPr wrap="square" rtlCol="0">
            <a:spAutoFit/>
          </a:bodyPr>
          <a:lstStyle/>
          <a:p>
            <a:pPr algn="ctr"/>
            <a:r>
              <a:rPr lang="en-US" sz="1600" b="1" dirty="0">
                <a:solidFill>
                  <a:schemeClr val="accent2"/>
                </a:solidFill>
              </a:rPr>
              <a:t>Wednesday, September 30</a:t>
            </a:r>
          </a:p>
          <a:p>
            <a:pPr algn="ctr"/>
            <a:r>
              <a:rPr lang="en-US" sz="1600" b="1" dirty="0">
                <a:solidFill>
                  <a:schemeClr val="accent2"/>
                </a:solidFill>
              </a:rPr>
              <a:t>Noon – 12:45 p.m.</a:t>
            </a:r>
          </a:p>
        </p:txBody>
      </p:sp>
      <p:sp>
        <p:nvSpPr>
          <p:cNvPr id="5" name="TextBox 4">
            <a:extLst>
              <a:ext uri="{FF2B5EF4-FFF2-40B4-BE49-F238E27FC236}">
                <a16:creationId xmlns:a16="http://schemas.microsoft.com/office/drawing/2014/main" id="{CE7EE0EF-EEC0-2236-3CF9-98841735F9EF}"/>
              </a:ext>
            </a:extLst>
          </p:cNvPr>
          <p:cNvSpPr txBox="1"/>
          <p:nvPr/>
        </p:nvSpPr>
        <p:spPr>
          <a:xfrm>
            <a:off x="701657" y="717858"/>
            <a:ext cx="7187284" cy="5909310"/>
          </a:xfrm>
          <a:prstGeom prst="rect">
            <a:avLst/>
          </a:prstGeom>
          <a:noFill/>
        </p:spPr>
        <p:txBody>
          <a:bodyPr wrap="square" rtlCol="0">
            <a:spAutoFit/>
          </a:bodyPr>
          <a:lstStyle/>
          <a:p>
            <a:pPr marL="342900" indent="-342900" fontAlgn="ctr">
              <a:buFont typeface="+mj-lt"/>
              <a:buAutoNum type="arabicPeriod"/>
            </a:pPr>
            <a:r>
              <a:rPr lang="en-US" sz="1500" b="1" dirty="0">
                <a:solidFill>
                  <a:srgbClr val="0070C0"/>
                </a:solidFill>
                <a:latin typeface="Arial" panose="020B0604020202020204" pitchFamily="34" charset="0"/>
                <a:cs typeface="Arial" panose="020B0604020202020204" pitchFamily="34" charset="0"/>
              </a:rPr>
              <a:t>The reality of screen overuse</a:t>
            </a:r>
          </a:p>
          <a:p>
            <a:pPr marL="341313" lvl="1" fontAlgn="ctr"/>
            <a:r>
              <a:rPr lang="en-US" sz="1500" dirty="0">
                <a:latin typeface="Arial" panose="020B0604020202020204" pitchFamily="34" charset="0"/>
                <a:cs typeface="Arial" panose="020B0604020202020204" pitchFamily="34" charset="0"/>
              </a:rPr>
              <a:t>Screens are part of daily life, but too much use can impact how we feel and connect with others. Constant scrolling and notifications can increase stress, disrupt sleep and drain focus overtime. </a:t>
            </a:r>
          </a:p>
          <a:p>
            <a:pPr marL="341313"/>
            <a:endParaRPr lang="en-US" sz="1500" dirty="0">
              <a:solidFill>
                <a:srgbClr val="0070C0"/>
              </a:solidFill>
              <a:latin typeface="Arial" panose="020B0604020202020204" pitchFamily="34" charset="0"/>
              <a:cs typeface="Arial" panose="020B0604020202020204" pitchFamily="34" charset="0"/>
            </a:endParaRPr>
          </a:p>
          <a:p>
            <a:pPr marL="342900" indent="-342900" fontAlgn="ctr">
              <a:buFont typeface="+mj-lt"/>
              <a:buAutoNum type="arabicPeriod" startAt="2"/>
            </a:pPr>
            <a:r>
              <a:rPr lang="en-US" sz="1500" b="1" dirty="0">
                <a:solidFill>
                  <a:srgbClr val="0070C0"/>
                </a:solidFill>
                <a:latin typeface="Arial" panose="020B0604020202020204" pitchFamily="34" charset="0"/>
                <a:cs typeface="Arial" panose="020B0604020202020204" pitchFamily="34" charset="0"/>
              </a:rPr>
              <a:t>Signs you may need a digital detox</a:t>
            </a:r>
          </a:p>
          <a:p>
            <a:pPr marL="341313" fontAlgn="ctr">
              <a:tabLst>
                <a:tab pos="341313" algn="l"/>
              </a:tabLst>
            </a:pPr>
            <a:r>
              <a:rPr lang="en-US" sz="1500" dirty="0">
                <a:latin typeface="Arial" panose="020B0604020202020204" pitchFamily="34" charset="0"/>
                <a:cs typeface="Arial" panose="020B0604020202020204" pitchFamily="34" charset="0"/>
              </a:rPr>
              <a:t>Some common signs that you may need a digital detox include feeling anxious without your phone, mindless scrolling with difficulty stopping, trouble focusing due to digital distractions and using screens to avoid stress, emotions, or connection. </a:t>
            </a:r>
          </a:p>
          <a:p>
            <a:r>
              <a:rPr lang="en-US" sz="1500" dirty="0">
                <a:latin typeface="Arial" panose="020B0604020202020204" pitchFamily="34" charset="0"/>
                <a:cs typeface="Arial" panose="020B0604020202020204" pitchFamily="34" charset="0"/>
              </a:rPr>
              <a:t> </a:t>
            </a:r>
          </a:p>
          <a:p>
            <a:pPr marL="342900" indent="-342900" fontAlgn="ctr">
              <a:buFont typeface="+mj-lt"/>
              <a:buAutoNum type="arabicPeriod" startAt="3"/>
            </a:pPr>
            <a:r>
              <a:rPr lang="en-US" sz="1500" b="1" dirty="0">
                <a:solidFill>
                  <a:srgbClr val="0070C0"/>
                </a:solidFill>
                <a:latin typeface="Arial" panose="020B0604020202020204" pitchFamily="34" charset="0"/>
                <a:cs typeface="Arial" panose="020B0604020202020204" pitchFamily="34" charset="0"/>
              </a:rPr>
              <a:t>Small shifts can have a large impact</a:t>
            </a:r>
            <a:endParaRPr lang="en-US" sz="1500" dirty="0">
              <a:solidFill>
                <a:srgbClr val="0070C0"/>
              </a:solidFill>
              <a:latin typeface="Arial" panose="020B0604020202020204" pitchFamily="34" charset="0"/>
              <a:cs typeface="Arial" panose="020B0604020202020204" pitchFamily="34" charset="0"/>
            </a:endParaRPr>
          </a:p>
          <a:p>
            <a:pPr marL="341313" lvl="1"/>
            <a:r>
              <a:rPr lang="en-US" sz="1500" dirty="0">
                <a:latin typeface="Arial" panose="020B0604020202020204" pitchFamily="34" charset="0"/>
                <a:cs typeface="Arial" panose="020B0604020202020204" pitchFamily="34" charset="0"/>
              </a:rPr>
              <a:t>To have a better balance with your devices, create designated screen-free times, turn off non-essential notifications, replace scrolling time with a walk, hobby, or catching up with loved-ones. </a:t>
            </a:r>
          </a:p>
          <a:p>
            <a:endParaRPr lang="en-US" sz="1500" dirty="0">
              <a:latin typeface="Arial" panose="020B0604020202020204" pitchFamily="34" charset="0"/>
              <a:cs typeface="Arial" panose="020B0604020202020204" pitchFamily="34" charset="0"/>
            </a:endParaRPr>
          </a:p>
          <a:p>
            <a:pPr marL="342900" indent="-342900" fontAlgn="ctr">
              <a:buFont typeface="+mj-lt"/>
              <a:buAutoNum type="arabicPeriod" startAt="4"/>
            </a:pPr>
            <a:r>
              <a:rPr lang="en-US" sz="1500" b="1" dirty="0">
                <a:solidFill>
                  <a:srgbClr val="0070C0"/>
                </a:solidFill>
                <a:latin typeface="Arial" panose="020B0604020202020204" pitchFamily="34" charset="0"/>
                <a:cs typeface="Arial" panose="020B0604020202020204" pitchFamily="34" charset="0"/>
              </a:rPr>
              <a:t>Commit to one to two long term-habits</a:t>
            </a:r>
            <a:endParaRPr lang="en-US" sz="1500" dirty="0">
              <a:solidFill>
                <a:srgbClr val="0070C0"/>
              </a:solidFill>
              <a:latin typeface="Arial" panose="020B0604020202020204" pitchFamily="34" charset="0"/>
              <a:cs typeface="Arial" panose="020B0604020202020204" pitchFamily="34" charset="0"/>
            </a:endParaRPr>
          </a:p>
          <a:p>
            <a:pPr marL="341313" lvl="1"/>
            <a:r>
              <a:rPr lang="en-US" sz="1500" dirty="0">
                <a:latin typeface="Arial" panose="020B0604020202020204" pitchFamily="34" charset="0"/>
                <a:cs typeface="Arial" panose="020B0604020202020204" pitchFamily="34" charset="0"/>
              </a:rPr>
              <a:t>Pick the habits that make you </a:t>
            </a:r>
            <a:r>
              <a:rPr lang="en-US" sz="1500">
                <a:latin typeface="Arial" panose="020B0604020202020204" pitchFamily="34" charset="0"/>
                <a:cs typeface="Arial" panose="020B0604020202020204" pitchFamily="34" charset="0"/>
              </a:rPr>
              <a:t>feel your best </a:t>
            </a:r>
            <a:r>
              <a:rPr lang="en-US" sz="1500" dirty="0">
                <a:latin typeface="Arial" panose="020B0604020202020204" pitchFamily="34" charset="0"/>
                <a:cs typeface="Arial" panose="020B0604020202020204" pitchFamily="34" charset="0"/>
              </a:rPr>
              <a:t>– such as a scroll free mornings, a daily screen limit, or phone free meals. Commit to following this practice daily. </a:t>
            </a:r>
          </a:p>
          <a:p>
            <a:endParaRPr lang="en-US" sz="1500" dirty="0">
              <a:latin typeface="Arial" panose="020B0604020202020204" pitchFamily="34" charset="0"/>
              <a:cs typeface="Arial" panose="020B0604020202020204" pitchFamily="34" charset="0"/>
            </a:endParaRPr>
          </a:p>
          <a:p>
            <a:pPr marL="342900" indent="-342900" fontAlgn="ctr">
              <a:buFont typeface="+mj-lt"/>
              <a:buAutoNum type="arabicPeriod" startAt="5"/>
            </a:pPr>
            <a:r>
              <a:rPr lang="en-US" sz="1500" b="1" dirty="0">
                <a:solidFill>
                  <a:srgbClr val="0070C0"/>
                </a:solidFill>
                <a:latin typeface="Arial" panose="020B0604020202020204" pitchFamily="34" charset="0"/>
                <a:cs typeface="Arial" panose="020B0604020202020204" pitchFamily="34" charset="0"/>
              </a:rPr>
              <a:t>Let Excellus BCBS be a Resource for You!</a:t>
            </a:r>
            <a:endParaRPr lang="en-US" sz="1500" dirty="0">
              <a:solidFill>
                <a:srgbClr val="0070C0"/>
              </a:solidFill>
              <a:latin typeface="Arial" panose="020B0604020202020204" pitchFamily="34" charset="0"/>
              <a:cs typeface="Arial" panose="020B0604020202020204" pitchFamily="34" charset="0"/>
            </a:endParaRPr>
          </a:p>
          <a:p>
            <a:pPr marL="341313" lvl="1"/>
            <a:r>
              <a:rPr lang="en-US" sz="1500" dirty="0">
                <a:latin typeface="Arial" panose="020B0604020202020204" pitchFamily="34" charset="0"/>
                <a:cs typeface="Arial" panose="020B0604020202020204" pitchFamily="34" charset="0"/>
              </a:rPr>
              <a:t>We offers tools such as Member Care Management, </a:t>
            </a:r>
            <a:r>
              <a:rPr lang="en-US" sz="1500" dirty="0" err="1">
                <a:latin typeface="Arial" panose="020B0604020202020204" pitchFamily="34" charset="0"/>
                <a:cs typeface="Arial" panose="020B0604020202020204" pitchFamily="34" charset="0"/>
              </a:rPr>
              <a:t>Wellframe</a:t>
            </a:r>
            <a:r>
              <a:rPr lang="en-US" sz="1500" dirty="0">
                <a:latin typeface="Arial" panose="020B0604020202020204" pitchFamily="34" charset="0"/>
                <a:cs typeface="Arial" panose="020B0604020202020204" pitchFamily="34" charset="0"/>
              </a:rPr>
              <a:t>, Find a Doctor, Blue365 and more to support your wellbeing and behavioral health needs. Log in to your member account to explore your benefits.</a:t>
            </a:r>
          </a:p>
          <a:p>
            <a:endParaRPr lang="en-US" dirty="0"/>
          </a:p>
        </p:txBody>
      </p:sp>
      <p:pic>
        <p:nvPicPr>
          <p:cNvPr id="10" name="Picture 9">
            <a:extLst>
              <a:ext uri="{FF2B5EF4-FFF2-40B4-BE49-F238E27FC236}">
                <a16:creationId xmlns:a16="http://schemas.microsoft.com/office/drawing/2014/main" id="{AC0A03D2-7994-6E16-C351-B9D46D38E3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0212" y="2820186"/>
            <a:ext cx="2363821" cy="2363821"/>
          </a:xfrm>
          <a:prstGeom prst="rect">
            <a:avLst/>
          </a:prstGeom>
        </p:spPr>
      </p:pic>
    </p:spTree>
    <p:extLst>
      <p:ext uri="{BB962C8B-B14F-4D97-AF65-F5344CB8AC3E}">
        <p14:creationId xmlns:p14="http://schemas.microsoft.com/office/powerpoint/2010/main" val="13451323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7564</TotalTime>
  <Words>258</Words>
  <Application>Microsoft Office PowerPoint</Application>
  <PresentationFormat>Widescreen</PresentationFormat>
  <Paragraphs>19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Aptos Display</vt:lpstr>
      <vt:lpstr>Arial</vt:lpstr>
      <vt:lpstr>Calibri</vt:lpstr>
      <vt:lpstr>Office Theme</vt:lpstr>
      <vt:lpstr>September wellbeing tip – digital detox – top five tips</vt:lpstr>
    </vt:vector>
  </TitlesOfParts>
  <Company>Excellus BCBS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Katherine Barry</dc:creator>
  <cp:lastModifiedBy>Katherine Barry</cp:lastModifiedBy>
  <cp:revision>38</cp:revision>
  <dcterms:created xsi:type="dcterms:W3CDTF">2025-08-28T19:13:46Z</dcterms:created>
  <dcterms:modified xsi:type="dcterms:W3CDTF">2026-08-07T19:52:14Z</dcterms:modified>
</cp:coreProperties>
</file>